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 Bold"/>
      <p:regular r:id="rId15"/>
    </p:embeddedFont>
    <p:embeddedFont>
      <p:font typeface="Spline Sans Bold"/>
      <p:regular r:id="rId16"/>
    </p:embeddedFont>
    <p:embeddedFont>
      <p:font typeface="Spline Sans Bold"/>
      <p:regular r:id="rId17"/>
    </p:embeddedFont>
    <p:embeddedFont>
      <p:font typeface="Spline Sans Bold"/>
      <p:regular r:id="rId18"/>
    </p:embeddedFont>
    <p:embeddedFont>
      <p:font typeface="Spline Sans Bold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  <p:embeddedFont>
      <p:font typeface="Barlow"/>
      <p:regular r:id="rId23"/>
    </p:embeddedFont>
    <p:embeddedFont>
      <p:font typeface="Barlow"/>
      <p:regular r:id="rId24"/>
    </p:embeddedFont>
    <p:embeddedFont>
      <p:font typeface="Barlow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4-1.png>
</file>

<file path=ppt/media/image-4-2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62814"/>
            <a:ext cx="7415927" cy="2838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Healthcare Accessibility in Rural Areas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4772025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Millions of people living in rural areas around the world lack access to basic healthcare services, leading to disparities in health outcomes and reduced quality of life.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6253282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6260902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6234827"/>
            <a:ext cx="3088362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Tarqueen Jepkoech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1652" y="844034"/>
            <a:ext cx="9171861" cy="660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Importance of Accessible Healthcare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831652" y="1979414"/>
            <a:ext cx="12967097" cy="760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Access to healthcare is essential for maintaining good health and well-being, enabling individuals to live longer, healthier lives, and contribute meaningfully to their communities.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1652" y="3274338"/>
            <a:ext cx="534591" cy="534591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30367" y="3383161"/>
            <a:ext cx="137041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1603772" y="3274338"/>
            <a:ext cx="2640449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Disease Prevention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1603772" y="3746897"/>
            <a:ext cx="5592723" cy="15206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Regular checkups, screenings, and vaccinations can prevent the development and spread of diseases, leading to lower healthcare costs and improved health outcomes.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434024" y="3274338"/>
            <a:ext cx="534591" cy="534591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13213" y="3383161"/>
            <a:ext cx="176212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8"/>
          <p:cNvSpPr/>
          <p:nvPr/>
        </p:nvSpPr>
        <p:spPr>
          <a:xfrm>
            <a:off x="8206145" y="3274338"/>
            <a:ext cx="3483412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Early Detection &amp; Treatment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8206145" y="3746897"/>
            <a:ext cx="5592723" cy="114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Prompt diagnosis and treatment of illnesses can significantly improve the chances of recovery and prevent serious complications from arising.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31652" y="5772388"/>
            <a:ext cx="534591" cy="534591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06078" y="5881211"/>
            <a:ext cx="185618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1603772" y="5772388"/>
            <a:ext cx="2942987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Improved Quality of Life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1603772" y="6244947"/>
            <a:ext cx="5592723" cy="114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Access to healthcare allows individuals to manage chronic conditions, receive mental health support, and live more fulfilling lives.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7434024" y="5772388"/>
            <a:ext cx="534591" cy="534591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611785" y="5881211"/>
            <a:ext cx="179070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6"/>
          <p:cNvSpPr/>
          <p:nvPr/>
        </p:nvSpPr>
        <p:spPr>
          <a:xfrm>
            <a:off x="8206145" y="5772388"/>
            <a:ext cx="2640449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Economic Benefits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8206145" y="6244947"/>
            <a:ext cx="5592723" cy="114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Healthy individuals are more likely to be productive members of society, contributing to the overall economic growth and well-being of their communities.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2120" y="839748"/>
            <a:ext cx="11837432" cy="612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Barriers to Healthcare Access in Rural Communities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72120" y="1893808"/>
            <a:ext cx="13086159" cy="705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Rural residents face significant challenges in accessing healthcare services, including geographic isolation, limited transportation options, and a shortage of healthcare providers.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72120" y="2847737"/>
            <a:ext cx="6432828" cy="2337197"/>
          </a:xfrm>
          <a:prstGeom prst="roundRect">
            <a:avLst>
              <a:gd name="adj" fmla="val 1416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15603" y="3091220"/>
            <a:ext cx="3029664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Distance &amp; Transportation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015603" y="3529846"/>
            <a:ext cx="5945862" cy="1058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Rural communities are often spread out, making it difficult and expensive to travel to healthcare facilities, especially for those without personal vehicles.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425571" y="2847737"/>
            <a:ext cx="6432828" cy="2337197"/>
          </a:xfrm>
          <a:prstGeom prst="roundRect">
            <a:avLst>
              <a:gd name="adj" fmla="val 1416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9054" y="3091220"/>
            <a:ext cx="2451378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Provider Shortage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69054" y="3529846"/>
            <a:ext cx="5945862" cy="1411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Rural areas often lack enough doctors, nurses, and other healthcare professionals to meet the needs of the local population, leading to long wait times and limited access to specialized care.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72120" y="5405557"/>
            <a:ext cx="6432828" cy="1984296"/>
          </a:xfrm>
          <a:prstGeom prst="roundRect">
            <a:avLst>
              <a:gd name="adj" fmla="val 1667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15603" y="5649039"/>
            <a:ext cx="2494359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Lack of Infrastructure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1015603" y="6087666"/>
            <a:ext cx="5945862" cy="1058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Rural areas may lack the necessary infrastructure to support healthcare delivery, such as reliable internet access, telecommunications, and adequate healthcare facilities.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425571" y="5405557"/>
            <a:ext cx="6432828" cy="1984296"/>
          </a:xfrm>
          <a:prstGeom prst="roundRect">
            <a:avLst>
              <a:gd name="adj" fmla="val 16678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69054" y="5649039"/>
            <a:ext cx="2451378" cy="306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Financial Barriers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669054" y="6087666"/>
            <a:ext cx="5945862" cy="1058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Rural residents often have lower incomes than their urban counterparts, making it difficult to afford healthcare services, especially if they require long-distance travel.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61223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577" y="216098"/>
            <a:ext cx="2351127" cy="172902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5076" y="2915007"/>
            <a:ext cx="4560094" cy="480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Geographical Challenges</a:t>
            </a:r>
            <a:endParaRPr lang="en-US" sz="3000" dirty="0"/>
          </a:p>
        </p:txBody>
      </p:sp>
      <p:sp>
        <p:nvSpPr>
          <p:cNvPr id="5" name="Text 1"/>
          <p:cNvSpPr/>
          <p:nvPr/>
        </p:nvSpPr>
        <p:spPr>
          <a:xfrm>
            <a:off x="605076" y="3654504"/>
            <a:ext cx="13420249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Distance and remoteness pose significant challenges to accessing healthcare in rural areas, creating a need for innovative solutions to bridge the gap.</a:t>
            </a:r>
            <a:endParaRPr lang="en-US" sz="1350" dirty="0"/>
          </a:p>
        </p:txBody>
      </p:sp>
      <p:sp>
        <p:nvSpPr>
          <p:cNvPr id="6" name="Shape 2"/>
          <p:cNvSpPr/>
          <p:nvPr/>
        </p:nvSpPr>
        <p:spPr>
          <a:xfrm>
            <a:off x="605076" y="5800606"/>
            <a:ext cx="13420249" cy="22860"/>
          </a:xfrm>
          <a:prstGeom prst="roundRect">
            <a:avLst>
              <a:gd name="adj" fmla="val 1134552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3905369" y="5195590"/>
            <a:ext cx="22860" cy="605076"/>
          </a:xfrm>
          <a:prstGeom prst="roundRect">
            <a:avLst>
              <a:gd name="adj" fmla="val 1134552"/>
            </a:avLst>
          </a:prstGeom>
          <a:solidFill>
            <a:srgbClr val="16FFBB"/>
          </a:solidFill>
          <a:ln/>
        </p:spPr>
      </p:sp>
      <p:sp>
        <p:nvSpPr>
          <p:cNvPr id="8" name="Shape 4"/>
          <p:cNvSpPr/>
          <p:nvPr/>
        </p:nvSpPr>
        <p:spPr>
          <a:xfrm>
            <a:off x="3722370" y="5606117"/>
            <a:ext cx="388977" cy="388977"/>
          </a:xfrm>
          <a:prstGeom prst="roundRect">
            <a:avLst>
              <a:gd name="adj" fmla="val 66677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3866912" y="5685294"/>
            <a:ext cx="99774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2956322" y="4125516"/>
            <a:ext cx="1921073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Distance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777954" y="4469368"/>
            <a:ext cx="6277928" cy="553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Rural communities are often located far from healthcare facilities, requiring long and inconvenient commutes.</a:t>
            </a:r>
            <a:endParaRPr lang="en-US" sz="1350" dirty="0"/>
          </a:p>
        </p:txBody>
      </p:sp>
      <p:sp>
        <p:nvSpPr>
          <p:cNvPr id="12" name="Shape 8"/>
          <p:cNvSpPr/>
          <p:nvPr/>
        </p:nvSpPr>
        <p:spPr>
          <a:xfrm>
            <a:off x="7303651" y="5800546"/>
            <a:ext cx="22860" cy="605076"/>
          </a:xfrm>
          <a:prstGeom prst="roundRect">
            <a:avLst>
              <a:gd name="adj" fmla="val 1134552"/>
            </a:avLst>
          </a:prstGeom>
          <a:solidFill>
            <a:srgbClr val="29DDDA"/>
          </a:solidFill>
          <a:ln/>
        </p:spPr>
      </p:sp>
      <p:sp>
        <p:nvSpPr>
          <p:cNvPr id="13" name="Shape 9"/>
          <p:cNvSpPr/>
          <p:nvPr/>
        </p:nvSpPr>
        <p:spPr>
          <a:xfrm>
            <a:off x="7120652" y="5606117"/>
            <a:ext cx="388977" cy="388977"/>
          </a:xfrm>
          <a:prstGeom prst="roundRect">
            <a:avLst>
              <a:gd name="adj" fmla="val 66677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51025" y="5685294"/>
            <a:ext cx="128230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800" dirty="0"/>
          </a:p>
        </p:txBody>
      </p:sp>
      <p:sp>
        <p:nvSpPr>
          <p:cNvPr id="15" name="Text 11"/>
          <p:cNvSpPr/>
          <p:nvPr/>
        </p:nvSpPr>
        <p:spPr>
          <a:xfrm>
            <a:off x="6354604" y="6578679"/>
            <a:ext cx="1921073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Transportation</a:t>
            </a:r>
            <a:endParaRPr lang="en-US" sz="1500" dirty="0"/>
          </a:p>
        </p:txBody>
      </p:sp>
      <p:sp>
        <p:nvSpPr>
          <p:cNvPr id="16" name="Text 12"/>
          <p:cNvSpPr/>
          <p:nvPr/>
        </p:nvSpPr>
        <p:spPr>
          <a:xfrm>
            <a:off x="4176236" y="6922532"/>
            <a:ext cx="6277928" cy="553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Limited public transportation options in rural areas make it difficult for people to get to healthcare appointments, especially for those who cannot drive.</a:t>
            </a:r>
            <a:endParaRPr lang="en-US" sz="1350" dirty="0"/>
          </a:p>
        </p:txBody>
      </p:sp>
      <p:sp>
        <p:nvSpPr>
          <p:cNvPr id="17" name="Shape 13"/>
          <p:cNvSpPr/>
          <p:nvPr/>
        </p:nvSpPr>
        <p:spPr>
          <a:xfrm>
            <a:off x="10701933" y="5195590"/>
            <a:ext cx="22860" cy="605076"/>
          </a:xfrm>
          <a:prstGeom prst="roundRect">
            <a:avLst>
              <a:gd name="adj" fmla="val 1134552"/>
            </a:avLst>
          </a:prstGeom>
          <a:solidFill>
            <a:srgbClr val="37A7E7"/>
          </a:solidFill>
          <a:ln/>
        </p:spPr>
      </p:sp>
      <p:sp>
        <p:nvSpPr>
          <p:cNvPr id="18" name="Shape 14"/>
          <p:cNvSpPr/>
          <p:nvPr/>
        </p:nvSpPr>
        <p:spPr>
          <a:xfrm>
            <a:off x="10518934" y="5606117"/>
            <a:ext cx="388977" cy="388977"/>
          </a:xfrm>
          <a:prstGeom prst="roundRect">
            <a:avLst>
              <a:gd name="adj" fmla="val 66677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645854" y="5685294"/>
            <a:ext cx="135017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800" dirty="0"/>
          </a:p>
        </p:txBody>
      </p:sp>
      <p:sp>
        <p:nvSpPr>
          <p:cNvPr id="20" name="Text 16"/>
          <p:cNvSpPr/>
          <p:nvPr/>
        </p:nvSpPr>
        <p:spPr>
          <a:xfrm>
            <a:off x="9752886" y="4125516"/>
            <a:ext cx="1921073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Infrastructure</a:t>
            </a:r>
            <a:endParaRPr lang="en-US" sz="1500" dirty="0"/>
          </a:p>
        </p:txBody>
      </p:sp>
      <p:sp>
        <p:nvSpPr>
          <p:cNvPr id="21" name="Text 17"/>
          <p:cNvSpPr/>
          <p:nvPr/>
        </p:nvSpPr>
        <p:spPr>
          <a:xfrm>
            <a:off x="7574518" y="4469368"/>
            <a:ext cx="6277928" cy="553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Lack of paved roads, bridges, and other essential infrastructure can make it difficult to access healthcare facilities, especially during inclement weather.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74113"/>
            <a:ext cx="604277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Socioeconomic Factors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653665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Income inequality, educational disparities, and cultural barriers contribute to healthcare disparities between rural and urban communities.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96823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Income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64037" y="455795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Lower incomes in rural areas can make it difficult to afford healthcare services, leading to delayed or forgone care.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695" y="396823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Education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5372695" y="4557951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Limited access to quality education in rural areas can contribute to lower health literacy rates and make it challenging for individuals to understand and manage their health.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81354" y="396823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Cultural Barriers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9881354" y="455795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Cultural beliefs and practices can sometimes hinder individuals from seeking healthcare, resulting in delays in diagnosis and treatment.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3426" y="731401"/>
            <a:ext cx="11080075" cy="590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Current Healthcare Delivery Models in Rural Areas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43426" y="1746290"/>
            <a:ext cx="13143548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Traditional healthcare delivery models in rural areas often face challenges in meeting the needs of the local population, leading to the exploration of new and innovative approaches.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3426" y="2664857"/>
            <a:ext cx="13143548" cy="4833223"/>
          </a:xfrm>
          <a:prstGeom prst="roundRect">
            <a:avLst>
              <a:gd name="adj" fmla="val 659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51046" y="2672477"/>
            <a:ext cx="13128308" cy="6098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63454" y="2807494"/>
            <a:ext cx="2853452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4249341" y="2807494"/>
            <a:ext cx="2849642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Description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531418" y="2807494"/>
            <a:ext cx="2849642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Advantages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10813494" y="2807494"/>
            <a:ext cx="2853452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Disadvantages</a:t>
            </a:r>
            <a:endParaRPr lang="en-US" sz="1650" dirty="0"/>
          </a:p>
        </p:txBody>
      </p:sp>
      <p:sp>
        <p:nvSpPr>
          <p:cNvPr id="10" name="Shape 8"/>
          <p:cNvSpPr/>
          <p:nvPr/>
        </p:nvSpPr>
        <p:spPr>
          <a:xfrm>
            <a:off x="751046" y="3282315"/>
            <a:ext cx="13128308" cy="128944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63454" y="3417332"/>
            <a:ext cx="2853452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Community Health Centers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4249341" y="3417332"/>
            <a:ext cx="2849642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 primary care and essential services to underserved communities.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531418" y="3417332"/>
            <a:ext cx="2849642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Increased access to affordable healthcare, improved health outcomes.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10813494" y="3417332"/>
            <a:ext cx="2853452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Limited resources, challenges with attracting and retaining qualified providers.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51046" y="4571762"/>
            <a:ext cx="13128308" cy="162925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963454" y="4706779"/>
            <a:ext cx="2853452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Telemedicine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4249341" y="4706779"/>
            <a:ext cx="2849642" cy="1359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Leverages technology to provide remote healthcare services, including consultations and monitoring.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7531418" y="4706779"/>
            <a:ext cx="2849642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Increased access to specialized care, reduced travel time.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10813494" y="4706779"/>
            <a:ext cx="2853452" cy="1359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Requires reliable internet access and technology, concerns about privacy and security.</a:t>
            </a:r>
            <a:endParaRPr lang="en-US" sz="1650" dirty="0"/>
          </a:p>
        </p:txBody>
      </p:sp>
      <p:sp>
        <p:nvSpPr>
          <p:cNvPr id="20" name="Shape 18"/>
          <p:cNvSpPr/>
          <p:nvPr/>
        </p:nvSpPr>
        <p:spPr>
          <a:xfrm>
            <a:off x="751046" y="6201013"/>
            <a:ext cx="13128308" cy="128944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963454" y="6336030"/>
            <a:ext cx="2853452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Mobile Clinics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4249341" y="6336030"/>
            <a:ext cx="2849642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 healthcare services to remote communities through mobile units.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7531418" y="6336030"/>
            <a:ext cx="2849642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Improved access to healthcare in underserved areas, reduced travel time.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10813494" y="6336030"/>
            <a:ext cx="2853452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Limited services, logistical challenges with maintaining mobile clinics.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934" y="627698"/>
            <a:ext cx="11233785" cy="490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Innovative Approaches to Improving Rural Healthcare Access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617934" y="1471017"/>
            <a:ext cx="13394531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Innovative approaches to rural healthcare delivery are essential to address the unique challenges faced by these communities, ensuring equitable access to essential services.</a:t>
            </a:r>
            <a:endParaRPr lang="en-US" sz="13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7934" y="1952030"/>
            <a:ext cx="882729" cy="141243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65459" y="2128480"/>
            <a:ext cx="1961674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Telehealth Expansion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1765459" y="2479596"/>
            <a:ext cx="1224700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Expanding access to telemedicine services can bridge the gap in access to specialized care, allowing rural residents to connect with specialists remotely.</a:t>
            </a:r>
            <a:endParaRPr lang="en-US" sz="13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34" y="3364468"/>
            <a:ext cx="882729" cy="141243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65459" y="3540919"/>
            <a:ext cx="3384233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Community Health Worker Programs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1765459" y="3892034"/>
            <a:ext cx="1224700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Training local residents as community health workers can provide valuable support and education, fostering a sense of ownership and community health.</a:t>
            </a:r>
            <a:endParaRPr lang="en-US" sz="13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34" y="4776907"/>
            <a:ext cx="882729" cy="141243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765459" y="4953357"/>
            <a:ext cx="1961674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Mobile Medical Units</a:t>
            </a:r>
            <a:endParaRPr lang="en-US" sz="1500" dirty="0"/>
          </a:p>
        </p:txBody>
      </p:sp>
      <p:sp>
        <p:nvSpPr>
          <p:cNvPr id="12" name="Text 7"/>
          <p:cNvSpPr/>
          <p:nvPr/>
        </p:nvSpPr>
        <p:spPr>
          <a:xfrm>
            <a:off x="1765459" y="5304473"/>
            <a:ext cx="12247007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Deploying mobile medical units to reach remote communities can provide essential healthcare services to those who have limited access to traditional clinics.</a:t>
            </a:r>
            <a:endParaRPr lang="en-US" sz="13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34" y="6189345"/>
            <a:ext cx="882729" cy="141243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765459" y="6365796"/>
            <a:ext cx="2120384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Incentivizing Providers</a:t>
            </a:r>
            <a:endParaRPr lang="en-US" sz="1500" dirty="0"/>
          </a:p>
        </p:txBody>
      </p:sp>
      <p:sp>
        <p:nvSpPr>
          <p:cNvPr id="15" name="Text 9"/>
          <p:cNvSpPr/>
          <p:nvPr/>
        </p:nvSpPr>
        <p:spPr>
          <a:xfrm>
            <a:off x="1765459" y="6716911"/>
            <a:ext cx="12247007" cy="564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Offering financial incentives and loan forgiveness programs can attract and retain healthcare providers in rural areas, addressing the shortage of medical professionals.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0652" y="656392"/>
            <a:ext cx="6637615" cy="543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Conclusion &amp; Recommendations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170652" y="1492687"/>
            <a:ext cx="7775496" cy="938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Addressing the challenges of healthcare accessibility in rural areas requires a multifaceted approach that includes investing in infrastructure, technology, and innovative healthcare delivery models.</a:t>
            </a:r>
            <a:endParaRPr lang="en-US" sz="15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652" y="2650927"/>
            <a:ext cx="488752" cy="48875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70652" y="3335179"/>
            <a:ext cx="2332434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Improve Infrastructure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170652" y="3724037"/>
            <a:ext cx="3741063" cy="1251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Investing in roads, bridges, and other essential infrastructure can improve access to healthcare facilities, especially in remote areas.</a:t>
            </a:r>
            <a:endParaRPr lang="en-US" sz="15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4966" y="2650927"/>
            <a:ext cx="488752" cy="48875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204966" y="3335179"/>
            <a:ext cx="2172414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Expand Telehealth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10204966" y="3724037"/>
            <a:ext cx="3741182" cy="12511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Expanding access to telemedicine services can bring specialized care to rural communities, reducing the need for long-distance travel.</a:t>
            </a:r>
            <a:endParaRPr lang="en-US" sz="15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652" y="5561648"/>
            <a:ext cx="488752" cy="48875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170652" y="6245900"/>
            <a:ext cx="2172414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Financial Incentives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6170652" y="6634758"/>
            <a:ext cx="3741063" cy="938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Providing financial incentives and loan forgiveness programs can attract and retain qualified healthcare providers in rural areas.</a:t>
            </a:r>
            <a:endParaRPr lang="en-US" sz="150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4966" y="5561648"/>
            <a:ext cx="488752" cy="48875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4966" y="6245900"/>
            <a:ext cx="2529721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Community Engagement</a:t>
            </a:r>
            <a:endParaRPr lang="en-US" sz="1700" dirty="0"/>
          </a:p>
        </p:txBody>
      </p:sp>
      <p:sp>
        <p:nvSpPr>
          <p:cNvPr id="16" name="Text 9"/>
          <p:cNvSpPr/>
          <p:nvPr/>
        </p:nvSpPr>
        <p:spPr>
          <a:xfrm>
            <a:off x="10204966" y="6634758"/>
            <a:ext cx="3741182" cy="938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Engaging with local communities can foster a sense of ownership and partnership in improving healthcare access and outcomes.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2024-09-28T16:54:18Z</dcterms:created>
  <dcterms:modified xsi:type="dcterms:W3CDTF">2024-09-28T16:54:18Z</dcterms:modified>
</cp:coreProperties>
</file>